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sldIdLst>
    <p:sldId id="294" r:id="rId2"/>
    <p:sldId id="295" r:id="rId3"/>
    <p:sldId id="296" r:id="rId4"/>
    <p:sldId id="297" r:id="rId5"/>
    <p:sldId id="298" r:id="rId6"/>
    <p:sldId id="299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FDFD"/>
    <a:srgbClr val="0033CC"/>
    <a:srgbClr val="FFF7A7"/>
    <a:srgbClr val="003366"/>
    <a:srgbClr val="333399"/>
    <a:srgbClr val="800000"/>
    <a:srgbClr val="FF33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898" autoAdjust="0"/>
    <p:restoredTop sz="94660"/>
  </p:normalViewPr>
  <p:slideViewPr>
    <p:cSldViewPr>
      <p:cViewPr varScale="1">
        <p:scale>
          <a:sx n="74" d="100"/>
          <a:sy n="74" d="100"/>
        </p:scale>
        <p:origin x="-9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7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uk-UA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3AF8E9-A35D-499B-8E9B-B455A28755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88260-4876-4938-BB44-13A1AFD337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BF6DE-A31C-4369-976F-76D09BCF69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і таблиц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аблиці 2"/>
          <p:cNvSpPr>
            <a:spLocks noGrp="1"/>
          </p:cNvSpPr>
          <p:nvPr>
            <p:ph type="tbl"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pPr lvl="0"/>
            <a:endParaRPr lang="uk-UA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63B60-0A98-48A2-93DC-1A2DDBB27C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і 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79469-34B9-4EAA-A12F-936BF72480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147AA-927B-428C-926B-AA94D54A7E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E464B-67E6-469A-BD9A-E426132176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D7A34-5D38-4111-83F3-42E92F7283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C4F6B-8F4E-4964-A5DD-95E3F594CA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410A9-A250-4E5A-8A30-D93B76F65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13931-EA33-412F-8FAC-DB6D555525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40468-05AE-4F34-AAA2-3E446A21CF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409EE-B930-452A-8811-6263DF3205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003366">
                <a:alpha val="11000"/>
              </a:srgbClr>
            </a:gs>
            <a:gs pos="100000">
              <a:srgbClr val="FFFF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34AE0AA-28CA-4B44-947E-93FEDEA1C2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349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349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uk-UA"/>
          </a:p>
        </p:txBody>
      </p:sp>
      <p:grpSp>
        <p:nvGrpSpPr>
          <p:cNvPr id="7178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6349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6350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6350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6350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6350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6350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6350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6350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6350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grpSp>
          <p:nvGrpSpPr>
            <p:cNvPr id="720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720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6351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6351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6351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</p:grpSp>
          <p:sp>
            <p:nvSpPr>
              <p:cNvPr id="6351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6351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6351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grpSp>
            <p:nvGrpSpPr>
              <p:cNvPr id="7209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6351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6351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6351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6352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6352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6352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6352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6352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</p:grpSp>
        </p:grpSp>
      </p:grpSp>
      <p:grpSp>
        <p:nvGrpSpPr>
          <p:cNvPr id="7179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6352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6352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</p:grpSp>
      <p:grpSp>
        <p:nvGrpSpPr>
          <p:cNvPr id="718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718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6353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grpSp>
            <p:nvGrpSpPr>
              <p:cNvPr id="7184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6353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6353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9" y="331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6353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9" y="181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6353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6353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8" y="896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6353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5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6353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6353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1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</p:grpSp>
        </p:grpSp>
        <p:sp>
          <p:nvSpPr>
            <p:cNvPr id="6354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6" r:id="rId3"/>
    <p:sldLayoutId id="2147483705" r:id="rId4"/>
    <p:sldLayoutId id="2147483704" r:id="rId5"/>
    <p:sldLayoutId id="2147483703" r:id="rId6"/>
    <p:sldLayoutId id="2147483702" r:id="rId7"/>
    <p:sldLayoutId id="2147483701" r:id="rId8"/>
    <p:sldLayoutId id="2147483700" r:id="rId9"/>
    <p:sldLayoutId id="2147483699" r:id="rId10"/>
    <p:sldLayoutId id="2147483698" r:id="rId11"/>
    <p:sldLayoutId id="2147483697" r:id="rId12"/>
    <p:sldLayoutId id="2147483696" r:id="rId13"/>
  </p:sldLayoutIdLst>
  <p:transition>
    <p:newsfla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4.jpe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2.png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uk-UA" sz="2400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uk-UA" sz="2400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uk-UA" sz="2400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uk-UA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Рівняння</a:t>
            </a:r>
            <a:r>
              <a:rPr lang="uk-UA" sz="2800" dirty="0" smtClean="0">
                <a:solidFill>
                  <a:srgbClr val="0000FF"/>
                </a:solidFill>
                <a:latin typeface="Times New Roman" pitchFamily="18" charset="0"/>
              </a:rPr>
              <a:t> 5 клас</a:t>
            </a:r>
            <a:br>
              <a:rPr lang="uk-UA" sz="2800" dirty="0" smtClean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uk-UA" sz="2800" b="1" dirty="0" smtClean="0"/>
              <a:t> 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Усний рахунок (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повторення таблиці множення, розвиток уваги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         Кожний учень отримує картку: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b="1" dirty="0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0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4108" name="Rectangle 6"/>
          <p:cNvSpPr>
            <a:spLocks noChangeArrowheads="1"/>
          </p:cNvSpPr>
          <p:nvPr/>
        </p:nvSpPr>
        <p:spPr bwMode="auto">
          <a:xfrm>
            <a:off x="0" y="209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graphicFrame>
        <p:nvGraphicFramePr>
          <p:cNvPr id="409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098" name="Формула" r:id="rId3" imgW="114120" imgH="215640" progId="Equation.3">
              <p:embed/>
            </p:oleObj>
          </a:graphicData>
        </a:graphic>
      </p:graphicFrame>
      <p:graphicFrame>
        <p:nvGraphicFramePr>
          <p:cNvPr id="4099" name="Object 1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099" name="Формула" r:id="rId4" imgW="114120" imgH="215640" progId="Equation.3">
              <p:embed/>
            </p:oleObj>
          </a:graphicData>
        </a:graphic>
      </p:graphicFrame>
      <p:graphicFrame>
        <p:nvGraphicFramePr>
          <p:cNvPr id="4100" name="Object 11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100" name="Формула" r:id="rId5" imgW="114120" imgH="215640" progId="Equation.3">
              <p:embed/>
            </p:oleObj>
          </a:graphicData>
        </a:graphic>
      </p:graphicFrame>
      <p:graphicFrame>
        <p:nvGraphicFramePr>
          <p:cNvPr id="4101" name="Object 1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101" name="Формула" r:id="rId6" imgW="114120" imgH="215640" progId="Equation.3">
              <p:embed/>
            </p:oleObj>
          </a:graphicData>
        </a:graphic>
      </p:graphicFrame>
      <p:graphicFrame>
        <p:nvGraphicFramePr>
          <p:cNvPr id="4102" name="Object 1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102" name="Формула" r:id="rId7" imgW="114120" imgH="215640" progId="Equation.3">
              <p:embed/>
            </p:oleObj>
          </a:graphicData>
        </a:graphic>
      </p:graphicFrame>
      <p:graphicFrame>
        <p:nvGraphicFramePr>
          <p:cNvPr id="4103" name="Object 1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103" name="Формула" r:id="rId8" imgW="114120" imgH="215640" progId="Equation.3">
              <p:embed/>
            </p:oleObj>
          </a:graphicData>
        </a:graphic>
      </p:graphicFrame>
      <p:graphicFrame>
        <p:nvGraphicFramePr>
          <p:cNvPr id="4104" name="Object 1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104" name="Формула" r:id="rId9" imgW="114120" imgH="215640" progId="Equation.3">
              <p:embed/>
            </p:oleObj>
          </a:graphicData>
        </a:graphic>
      </p:graphicFrame>
      <p:sp>
        <p:nvSpPr>
          <p:cNvPr id="4109" name="Rectangle 19"/>
          <p:cNvSpPr>
            <a:spLocks noChangeArrowheads="1"/>
          </p:cNvSpPr>
          <p:nvPr/>
        </p:nvSpPr>
        <p:spPr bwMode="auto">
          <a:xfrm>
            <a:off x="428625" y="1928813"/>
            <a:ext cx="774065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uk-UA" sz="1600">
              <a:latin typeface="Times New Roman" pitchFamily="18" charset="0"/>
            </a:endParaRPr>
          </a:p>
          <a:p>
            <a:endParaRPr lang="uk-UA" sz="1600">
              <a:latin typeface="Times New Roman" pitchFamily="18" charset="0"/>
            </a:endParaRPr>
          </a:p>
          <a:p>
            <a:endParaRPr lang="uk-UA" sz="1600">
              <a:latin typeface="Times New Roman" pitchFamily="18" charset="0"/>
            </a:endParaRPr>
          </a:p>
          <a:p>
            <a:endParaRPr lang="uk-UA" sz="1600">
              <a:latin typeface="Times New Roman" pitchFamily="18" charset="0"/>
            </a:endParaRPr>
          </a:p>
          <a:p>
            <a:endParaRPr lang="uk-UA" sz="1600">
              <a:latin typeface="Times New Roman" pitchFamily="18" charset="0"/>
            </a:endParaRPr>
          </a:p>
          <a:p>
            <a:endParaRPr lang="uk-UA" sz="1600">
              <a:latin typeface="Times New Roman" pitchFamily="18" charset="0"/>
            </a:endParaRPr>
          </a:p>
          <a:p>
            <a:endParaRPr lang="uk-UA" sz="1600">
              <a:latin typeface="Times New Roman" pitchFamily="18" charset="0"/>
            </a:endParaRPr>
          </a:p>
          <a:p>
            <a:endParaRPr lang="uk-UA" sz="1600">
              <a:latin typeface="Times New Roman" pitchFamily="18" charset="0"/>
            </a:endParaRPr>
          </a:p>
          <a:p>
            <a:endParaRPr lang="uk-UA" sz="1600">
              <a:latin typeface="Times New Roman" pitchFamily="18" charset="0"/>
            </a:endParaRPr>
          </a:p>
          <a:p>
            <a:endParaRPr lang="uk-UA" sz="1600">
              <a:latin typeface="Times New Roman" pitchFamily="18" charset="0"/>
            </a:endParaRPr>
          </a:p>
          <a:p>
            <a:endParaRPr lang="uk-UA" sz="1600">
              <a:latin typeface="Times New Roman" pitchFamily="18" charset="0"/>
            </a:endParaRPr>
          </a:p>
          <a:p>
            <a:endParaRPr lang="uk-UA" sz="1600">
              <a:latin typeface="Times New Roman" pitchFamily="18" charset="0"/>
            </a:endParaRPr>
          </a:p>
          <a:p>
            <a:endParaRPr lang="uk-UA" sz="1600">
              <a:latin typeface="Times New Roman" pitchFamily="18" charset="0"/>
            </a:endParaRPr>
          </a:p>
          <a:p>
            <a:endParaRPr lang="ru-RU" sz="1600">
              <a:latin typeface="Times New Roman" pitchFamily="18" charset="0"/>
            </a:endParaRPr>
          </a:p>
        </p:txBody>
      </p:sp>
      <p:sp>
        <p:nvSpPr>
          <p:cNvPr id="4110" name="Rectangle 20"/>
          <p:cNvSpPr>
            <a:spLocks noChangeArrowheads="1"/>
          </p:cNvSpPr>
          <p:nvPr/>
        </p:nvSpPr>
        <p:spPr bwMode="auto">
          <a:xfrm>
            <a:off x="1116013" y="3101975"/>
            <a:ext cx="5761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graphicFrame>
        <p:nvGraphicFramePr>
          <p:cNvPr id="4105" name="Object 24"/>
          <p:cNvGraphicFramePr>
            <a:graphicFrameLocks noChangeAspect="1"/>
          </p:cNvGraphicFramePr>
          <p:nvPr/>
        </p:nvGraphicFramePr>
        <p:xfrm>
          <a:off x="4932363" y="3357563"/>
          <a:ext cx="114300" cy="215900"/>
        </p:xfrm>
        <a:graphic>
          <a:graphicData uri="http://schemas.openxmlformats.org/presentationml/2006/ole">
            <p:oleObj spid="_x0000_s4105" name="Формула" r:id="rId10" imgW="114120" imgH="215640" progId="Equation.3">
              <p:embed/>
            </p:oleObj>
          </a:graphicData>
        </a:graphic>
      </p:graphicFrame>
      <p:pic>
        <p:nvPicPr>
          <p:cNvPr id="4111" name="Picture 7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42875" y="0"/>
            <a:ext cx="1363663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2" name="Rectangle 8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4113" name="Rectangle 87"/>
          <p:cNvSpPr>
            <a:spLocks noChangeArrowheads="1"/>
          </p:cNvSpPr>
          <p:nvPr/>
        </p:nvSpPr>
        <p:spPr bwMode="auto">
          <a:xfrm>
            <a:off x="3924300" y="777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/>
        </p:nvGraphicFramePr>
        <p:xfrm>
          <a:off x="428625" y="2143125"/>
          <a:ext cx="2357453" cy="1920240"/>
        </p:xfrm>
        <a:graphic>
          <a:graphicData uri="http://schemas.openxmlformats.org/drawingml/2006/table">
            <a:tbl>
              <a:tblPr/>
              <a:tblGrid>
                <a:gridCol w="336779"/>
                <a:gridCol w="336779"/>
                <a:gridCol w="336779"/>
                <a:gridCol w="336779"/>
                <a:gridCol w="336779"/>
                <a:gridCol w="336779"/>
                <a:gridCol w="336779"/>
              </a:tblGrid>
              <a:tr h="1984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42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99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51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1984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65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54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44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84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91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1984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65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62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64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47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29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1984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72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90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49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31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41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1984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57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77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43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1984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22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33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80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56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19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88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1984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67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30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27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39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53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46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1984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32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63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92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73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45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1984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23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71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42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79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</a:rPr>
                        <a:t>36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4196" name="Rectangle 88"/>
          <p:cNvSpPr>
            <a:spLocks noChangeArrowheads="1"/>
          </p:cNvSpPr>
          <p:nvPr/>
        </p:nvSpPr>
        <p:spPr bwMode="auto">
          <a:xfrm>
            <a:off x="5357813" y="2500313"/>
            <a:ext cx="614362" cy="400050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uk-UA" sz="1400" b="1">
                <a:latin typeface="Calibri" pitchFamily="34" charset="0"/>
              </a:rPr>
              <a:t>7 ∙ 8</a:t>
            </a:r>
            <a:endParaRPr lang="ru-RU">
              <a:latin typeface="Arial" charset="0"/>
            </a:endParaRPr>
          </a:p>
        </p:txBody>
      </p:sp>
      <p:sp>
        <p:nvSpPr>
          <p:cNvPr id="4197" name="Rectangle 89"/>
          <p:cNvSpPr>
            <a:spLocks noChangeArrowheads="1"/>
          </p:cNvSpPr>
          <p:nvPr/>
        </p:nvSpPr>
        <p:spPr bwMode="auto">
          <a:xfrm>
            <a:off x="5357813" y="3071813"/>
            <a:ext cx="614362" cy="400050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uk-UA" sz="1400" b="1">
                <a:latin typeface="Calibri" pitchFamily="34" charset="0"/>
              </a:rPr>
              <a:t>8 ∙ 8</a:t>
            </a:r>
            <a:endParaRPr lang="ru-RU">
              <a:latin typeface="Arial" charset="0"/>
            </a:endParaRPr>
          </a:p>
        </p:txBody>
      </p:sp>
      <p:sp>
        <p:nvSpPr>
          <p:cNvPr id="4198" name="Rectangle 90"/>
          <p:cNvSpPr>
            <a:spLocks noChangeArrowheads="1"/>
          </p:cNvSpPr>
          <p:nvPr/>
        </p:nvSpPr>
        <p:spPr bwMode="auto">
          <a:xfrm>
            <a:off x="7000875" y="3643313"/>
            <a:ext cx="614363" cy="400050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uk-UA" sz="1400" b="1">
                <a:latin typeface="Calibri" pitchFamily="34" charset="0"/>
              </a:rPr>
              <a:t>6 ∙ 3</a:t>
            </a:r>
            <a:endParaRPr lang="ru-RU">
              <a:latin typeface="Arial" charset="0"/>
            </a:endParaRPr>
          </a:p>
        </p:txBody>
      </p:sp>
      <p:sp>
        <p:nvSpPr>
          <p:cNvPr id="4199" name="Rectangle 91"/>
          <p:cNvSpPr>
            <a:spLocks noChangeArrowheads="1"/>
          </p:cNvSpPr>
          <p:nvPr/>
        </p:nvSpPr>
        <p:spPr bwMode="auto">
          <a:xfrm>
            <a:off x="6958013" y="3071813"/>
            <a:ext cx="614362" cy="400050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uk-UA" sz="1400" b="1">
                <a:latin typeface="Calibri" pitchFamily="34" charset="0"/>
              </a:rPr>
              <a:t>9 ∙ 7</a:t>
            </a:r>
            <a:endParaRPr lang="ru-RU">
              <a:latin typeface="Arial" charset="0"/>
            </a:endParaRPr>
          </a:p>
        </p:txBody>
      </p:sp>
      <p:sp>
        <p:nvSpPr>
          <p:cNvPr id="4200" name="Rectangle 92"/>
          <p:cNvSpPr>
            <a:spLocks noChangeArrowheads="1"/>
          </p:cNvSpPr>
          <p:nvPr/>
        </p:nvSpPr>
        <p:spPr bwMode="auto">
          <a:xfrm>
            <a:off x="6929438" y="2500313"/>
            <a:ext cx="614362" cy="400050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uk-UA" sz="1400" b="1">
                <a:latin typeface="Calibri" pitchFamily="34" charset="0"/>
              </a:rPr>
              <a:t>8∙ 4</a:t>
            </a:r>
            <a:endParaRPr lang="ru-RU">
              <a:latin typeface="Arial" charset="0"/>
            </a:endParaRPr>
          </a:p>
        </p:txBody>
      </p:sp>
      <p:sp>
        <p:nvSpPr>
          <p:cNvPr id="4201" name="Rectangle 93"/>
          <p:cNvSpPr>
            <a:spLocks noChangeArrowheads="1"/>
          </p:cNvSpPr>
          <p:nvPr/>
        </p:nvSpPr>
        <p:spPr bwMode="auto">
          <a:xfrm>
            <a:off x="6157913" y="3643313"/>
            <a:ext cx="614362" cy="400050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uk-UA" sz="1400" b="1">
                <a:latin typeface="Calibri" pitchFamily="34" charset="0"/>
              </a:rPr>
              <a:t>7 ∙ 7</a:t>
            </a:r>
            <a:endParaRPr lang="ru-RU">
              <a:latin typeface="Arial" charset="0"/>
            </a:endParaRPr>
          </a:p>
        </p:txBody>
      </p:sp>
      <p:sp>
        <p:nvSpPr>
          <p:cNvPr id="4202" name="Rectangle 94"/>
          <p:cNvSpPr>
            <a:spLocks noChangeArrowheads="1"/>
          </p:cNvSpPr>
          <p:nvPr/>
        </p:nvSpPr>
        <p:spPr bwMode="auto">
          <a:xfrm>
            <a:off x="6157913" y="3071813"/>
            <a:ext cx="614362" cy="400050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uk-UA" sz="1400" b="1">
                <a:latin typeface="Calibri" pitchFamily="34" charset="0"/>
              </a:rPr>
              <a:t>3 ∙ 9</a:t>
            </a:r>
            <a:endParaRPr lang="ru-RU">
              <a:latin typeface="Arial" charset="0"/>
            </a:endParaRPr>
          </a:p>
        </p:txBody>
      </p:sp>
      <p:sp>
        <p:nvSpPr>
          <p:cNvPr id="4203" name="Rectangle 95"/>
          <p:cNvSpPr>
            <a:spLocks noChangeArrowheads="1"/>
          </p:cNvSpPr>
          <p:nvPr/>
        </p:nvSpPr>
        <p:spPr bwMode="auto">
          <a:xfrm>
            <a:off x="6157913" y="2500313"/>
            <a:ext cx="614362" cy="400050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uk-UA" sz="1400" b="1">
                <a:latin typeface="Calibri" pitchFamily="34" charset="0"/>
              </a:rPr>
              <a:t>4 ∙ 5</a:t>
            </a:r>
            <a:endParaRPr lang="ru-RU">
              <a:latin typeface="Arial" charset="0"/>
            </a:endParaRPr>
          </a:p>
        </p:txBody>
      </p:sp>
      <p:sp>
        <p:nvSpPr>
          <p:cNvPr id="4204" name="Rectangle 96"/>
          <p:cNvSpPr>
            <a:spLocks noChangeArrowheads="1"/>
          </p:cNvSpPr>
          <p:nvPr/>
        </p:nvSpPr>
        <p:spPr bwMode="auto">
          <a:xfrm>
            <a:off x="5357813" y="3643313"/>
            <a:ext cx="614362" cy="400050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uk-UA" sz="1400" b="1">
                <a:latin typeface="Calibri" pitchFamily="34" charset="0"/>
              </a:rPr>
              <a:t>9 ∙ 6</a:t>
            </a:r>
            <a:endParaRPr lang="ru-RU">
              <a:latin typeface="Arial" charset="0"/>
            </a:endParaRPr>
          </a:p>
        </p:txBody>
      </p:sp>
      <p:pic>
        <p:nvPicPr>
          <p:cNvPr id="4205" name="Picture 97"/>
          <p:cNvPicPr>
            <a:picLocks noChangeAspect="1" noChangeArrowheads="1"/>
          </p:cNvPicPr>
          <p:nvPr/>
        </p:nvPicPr>
        <p:blipFill>
          <a:blip r:embed="rId12">
            <a:lum bright="6000"/>
          </a:blip>
          <a:srcRect/>
          <a:stretch>
            <a:fillRect/>
          </a:stretch>
        </p:blipFill>
        <p:spPr bwMode="auto">
          <a:xfrm>
            <a:off x="7786688" y="0"/>
            <a:ext cx="1357312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6" name="TextBox 53"/>
          <p:cNvSpPr txBox="1">
            <a:spLocks noChangeArrowheads="1"/>
          </p:cNvSpPr>
          <p:nvPr/>
        </p:nvSpPr>
        <p:spPr bwMode="auto">
          <a:xfrm>
            <a:off x="214313" y="4214813"/>
            <a:ext cx="87153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1600">
                <a:latin typeface="Times New Roman" pitchFamily="18" charset="0"/>
                <a:cs typeface="Times New Roman" pitchFamily="18" charset="0"/>
              </a:rPr>
              <a:t>Учитель диктує приклади, учні зафарбовують результат жовтим олівцем. Отримують малюнок золотого ключика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uk-UA" sz="2400">
              <a:latin typeface="Arial" charset="0"/>
            </a:endParaRPr>
          </a:p>
        </p:txBody>
      </p:sp>
      <p:sp>
        <p:nvSpPr>
          <p:cNvPr id="4207" name="Rectangle 107"/>
          <p:cNvSpPr>
            <a:spLocks noChangeArrowheads="1"/>
          </p:cNvSpPr>
          <p:nvPr/>
        </p:nvSpPr>
        <p:spPr bwMode="auto">
          <a:xfrm>
            <a:off x="0" y="195263"/>
            <a:ext cx="234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 sz="1400">
              <a:latin typeface="Arial" charset="0"/>
              <a:cs typeface="Times New Roman" pitchFamily="18" charset="0"/>
            </a:endParaRPr>
          </a:p>
          <a:p>
            <a:pPr eaLnBrk="0" hangingPunct="0"/>
            <a:r>
              <a:rPr lang="uk-UA" sz="1400">
                <a:latin typeface="Arial" charset="0"/>
                <a:cs typeface="Times New Roman" pitchFamily="18" charset="0"/>
              </a:rPr>
              <a:t> </a:t>
            </a:r>
            <a:endParaRPr lang="ru-RU">
              <a:latin typeface="Arial" charset="0"/>
            </a:endParaRPr>
          </a:p>
        </p:txBody>
      </p:sp>
      <p:graphicFrame>
        <p:nvGraphicFramePr>
          <p:cNvPr id="59" name="Таблица 58"/>
          <p:cNvGraphicFramePr>
            <a:graphicFrameLocks noGrp="1"/>
          </p:cNvGraphicFramePr>
          <p:nvPr/>
        </p:nvGraphicFramePr>
        <p:xfrm>
          <a:off x="428625" y="4786313"/>
          <a:ext cx="2204720" cy="1930400"/>
        </p:xfrm>
        <a:graphic>
          <a:graphicData uri="http://schemas.openxmlformats.org/drawingml/2006/table">
            <a:tbl>
              <a:tblPr/>
              <a:tblGrid>
                <a:gridCol w="314960"/>
                <a:gridCol w="314960"/>
                <a:gridCol w="314960"/>
                <a:gridCol w="314960"/>
                <a:gridCol w="314960"/>
                <a:gridCol w="314960"/>
                <a:gridCol w="314960"/>
              </a:tblGrid>
              <a:tr h="208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42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99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51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208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65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54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44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84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91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208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65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62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64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47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29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208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72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90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49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31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41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218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57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77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43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208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22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33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80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</a:rPr>
                        <a:t>56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19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88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208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67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30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</a:rPr>
                        <a:t>27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39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53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46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208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32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</a:rPr>
                        <a:t>63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92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73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45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218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23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71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42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79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</a:rPr>
                        <a:t>36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pic>
        <p:nvPicPr>
          <p:cNvPr id="4290" name="Picture 108"/>
          <p:cNvPicPr>
            <a:picLocks noChangeAspect="1" noChangeArrowheads="1"/>
          </p:cNvPicPr>
          <p:nvPr/>
        </p:nvPicPr>
        <p:blipFill>
          <a:blip r:embed="rId13">
            <a:lum bright="6000"/>
          </a:blip>
          <a:srcRect/>
          <a:stretch>
            <a:fillRect/>
          </a:stretch>
        </p:blipFill>
        <p:spPr bwMode="auto">
          <a:xfrm>
            <a:off x="6705600" y="4914900"/>
            <a:ext cx="24384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30723" name="Rectangle 13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30724" name="Rectangle 17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3072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30726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30727" name="Rectangle 34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30728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30729" name="Rectangle 41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30730" name="Rectangle 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30731" name="Rectangle 46"/>
          <p:cNvSpPr>
            <a:spLocks noChangeArrowheads="1"/>
          </p:cNvSpPr>
          <p:nvPr/>
        </p:nvSpPr>
        <p:spPr bwMode="auto">
          <a:xfrm>
            <a:off x="0" y="-128588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30732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30733" name="Rectangle 51"/>
          <p:cNvSpPr>
            <a:spLocks noChangeArrowheads="1"/>
          </p:cNvSpPr>
          <p:nvPr/>
        </p:nvSpPr>
        <p:spPr bwMode="auto">
          <a:xfrm>
            <a:off x="0" y="222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30734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30735" name="Rectangle 56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30736" name="Rectangle 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30737" name="Rectangle 61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30738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30739" name="Rectangle 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30740" name="Rectangle 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30741" name="Rectangle 7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30742" name="Rectangle 78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30743" name="Rectangle 8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30744" name="Rectangle 83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30745" name="Заголовок 60"/>
          <p:cNvSpPr>
            <a:spLocks noGrp="1"/>
          </p:cNvSpPr>
          <p:nvPr>
            <p:ph type="title" idx="4294967295"/>
          </p:nvPr>
        </p:nvSpPr>
        <p:spPr>
          <a:xfrm>
            <a:off x="642938" y="3643313"/>
            <a:ext cx="2857500" cy="2857500"/>
          </a:xfrm>
        </p:spPr>
        <p:txBody>
          <a:bodyPr anchor="t"/>
          <a:lstStyle/>
          <a:p>
            <a:pPr algn="l" eaLnBrk="1" hangingPunct="1"/>
            <a:r>
              <a:rPr lang="ru-RU" sz="1200" b="1" smtClean="0"/>
              <a:t/>
            </a:r>
            <a:br>
              <a:rPr lang="ru-RU" sz="1200" b="1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1) Х + 45 = 90;       </a:t>
            </a:r>
            <a:br>
              <a:rPr lang="uk-UA" sz="180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2) 61 – У = 32;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3) К – 76 = 104;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4) 3Х + 5Х = 48;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   </a:t>
            </a:r>
            <a:br>
              <a:rPr lang="uk-UA" sz="180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5)(Х + 96) – 47 = 184.</a:t>
            </a:r>
            <a:r>
              <a:rPr lang="ru-RU" sz="1200" b="1" smtClean="0"/>
              <a:t/>
            </a:r>
            <a:br>
              <a:rPr lang="ru-RU" sz="1200" b="1" smtClean="0"/>
            </a:br>
            <a:endParaRPr lang="ru-RU" sz="1200" b="1" smtClean="0"/>
          </a:p>
        </p:txBody>
      </p:sp>
      <p:sp>
        <p:nvSpPr>
          <p:cNvPr id="30746" name="Текст 61"/>
          <p:cNvSpPr>
            <a:spLocks noGrp="1"/>
          </p:cNvSpPr>
          <p:nvPr>
            <p:ph type="body" idx="4294967295"/>
          </p:nvPr>
        </p:nvSpPr>
        <p:spPr>
          <a:xfrm>
            <a:off x="5286375" y="428625"/>
            <a:ext cx="3500438" cy="2643188"/>
          </a:xfrm>
        </p:spPr>
        <p:txBody>
          <a:bodyPr anchor="b"/>
          <a:lstStyle/>
          <a:p>
            <a:pPr marL="0" indent="0" eaLnBrk="1" hangingPunct="1">
              <a:buFontTx/>
              <a:buNone/>
            </a:pP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Учні розв’язують рівняння на дошці і в зошитах, шукають правильну відповідь і заробляють для Буратіно золоті монети.</a:t>
            </a:r>
            <a:endParaRPr lang="ru-RU" sz="2000" smtClean="0"/>
          </a:p>
        </p:txBody>
      </p:sp>
      <p:pic>
        <p:nvPicPr>
          <p:cNvPr id="30747" name="Picture 97"/>
          <p:cNvPicPr>
            <a:picLocks noChangeAspect="1" noChangeArrowheads="1"/>
          </p:cNvPicPr>
          <p:nvPr/>
        </p:nvPicPr>
        <p:blipFill>
          <a:blip r:embed="rId2">
            <a:lum bright="6000"/>
          </a:blip>
          <a:srcRect/>
          <a:stretch>
            <a:fillRect/>
          </a:stretch>
        </p:blipFill>
        <p:spPr bwMode="auto">
          <a:xfrm>
            <a:off x="539750" y="311150"/>
            <a:ext cx="4092575" cy="297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8" name="Oval 121"/>
          <p:cNvSpPr>
            <a:spLocks noChangeArrowheads="1"/>
          </p:cNvSpPr>
          <p:nvPr/>
        </p:nvSpPr>
        <p:spPr bwMode="auto">
          <a:xfrm>
            <a:off x="3929063" y="3857625"/>
            <a:ext cx="528637" cy="428625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uk-UA" sz="1400">
                <a:latin typeface="Calibri" pitchFamily="34" charset="0"/>
              </a:rPr>
              <a:t>45</a:t>
            </a:r>
            <a:endParaRPr lang="ru-RU">
              <a:latin typeface="Arial" charset="0"/>
            </a:endParaRPr>
          </a:p>
        </p:txBody>
      </p:sp>
      <p:sp>
        <p:nvSpPr>
          <p:cNvPr id="30749" name="Oval 122"/>
          <p:cNvSpPr>
            <a:spLocks noChangeArrowheads="1"/>
          </p:cNvSpPr>
          <p:nvPr/>
        </p:nvSpPr>
        <p:spPr bwMode="auto">
          <a:xfrm>
            <a:off x="4500563" y="4429125"/>
            <a:ext cx="660400" cy="536575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uk-UA" sz="1400">
                <a:latin typeface="Calibri" pitchFamily="34" charset="0"/>
              </a:rPr>
              <a:t>231</a:t>
            </a:r>
            <a:endParaRPr lang="ru-RU">
              <a:latin typeface="Arial" charset="0"/>
            </a:endParaRPr>
          </a:p>
        </p:txBody>
      </p:sp>
      <p:sp>
        <p:nvSpPr>
          <p:cNvPr id="30750" name="Oval 123"/>
          <p:cNvSpPr>
            <a:spLocks noChangeArrowheads="1"/>
          </p:cNvSpPr>
          <p:nvPr/>
        </p:nvSpPr>
        <p:spPr bwMode="auto">
          <a:xfrm>
            <a:off x="3929063" y="4429125"/>
            <a:ext cx="528637" cy="428625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uk-UA" sz="1400">
                <a:latin typeface="Calibri" pitchFamily="34" charset="0"/>
              </a:rPr>
              <a:t>6</a:t>
            </a:r>
            <a:endParaRPr lang="ru-RU">
              <a:latin typeface="Arial" charset="0"/>
            </a:endParaRPr>
          </a:p>
        </p:txBody>
      </p:sp>
      <p:sp>
        <p:nvSpPr>
          <p:cNvPr id="30751" name="Oval 124"/>
          <p:cNvSpPr>
            <a:spLocks noChangeArrowheads="1"/>
          </p:cNvSpPr>
          <p:nvPr/>
        </p:nvSpPr>
        <p:spPr bwMode="auto">
          <a:xfrm>
            <a:off x="5757863" y="4429125"/>
            <a:ext cx="528637" cy="428625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uk-UA" sz="1400">
                <a:latin typeface="Calibri" pitchFamily="34" charset="0"/>
              </a:rPr>
              <a:t>28</a:t>
            </a:r>
            <a:endParaRPr lang="ru-RU">
              <a:latin typeface="Arial" charset="0"/>
            </a:endParaRPr>
          </a:p>
        </p:txBody>
      </p:sp>
      <p:sp>
        <p:nvSpPr>
          <p:cNvPr id="30752" name="Oval 125"/>
          <p:cNvSpPr>
            <a:spLocks noChangeArrowheads="1"/>
          </p:cNvSpPr>
          <p:nvPr/>
        </p:nvSpPr>
        <p:spPr bwMode="auto">
          <a:xfrm>
            <a:off x="5757863" y="3857625"/>
            <a:ext cx="660400" cy="536575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uk-UA" sz="1400">
                <a:latin typeface="Calibri" pitchFamily="34" charset="0"/>
              </a:rPr>
              <a:t>180</a:t>
            </a:r>
            <a:endParaRPr lang="ru-RU">
              <a:latin typeface="Arial" charset="0"/>
            </a:endParaRPr>
          </a:p>
        </p:txBody>
      </p:sp>
      <p:sp>
        <p:nvSpPr>
          <p:cNvPr id="30753" name="Oval 126"/>
          <p:cNvSpPr>
            <a:spLocks noChangeArrowheads="1"/>
          </p:cNvSpPr>
          <p:nvPr/>
        </p:nvSpPr>
        <p:spPr bwMode="auto">
          <a:xfrm>
            <a:off x="5186363" y="4429125"/>
            <a:ext cx="528637" cy="428625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uk-UA" sz="1400">
                <a:latin typeface="Calibri" pitchFamily="34" charset="0"/>
              </a:rPr>
              <a:t>93</a:t>
            </a:r>
            <a:endParaRPr lang="ru-RU">
              <a:latin typeface="Arial" charset="0"/>
            </a:endParaRPr>
          </a:p>
        </p:txBody>
      </p:sp>
      <p:sp>
        <p:nvSpPr>
          <p:cNvPr id="30754" name="Oval 127"/>
          <p:cNvSpPr>
            <a:spLocks noChangeArrowheads="1"/>
          </p:cNvSpPr>
          <p:nvPr/>
        </p:nvSpPr>
        <p:spPr bwMode="auto">
          <a:xfrm>
            <a:off x="5186363" y="3857625"/>
            <a:ext cx="528637" cy="428625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uk-UA" sz="1400">
                <a:latin typeface="Calibri" pitchFamily="34" charset="0"/>
              </a:rPr>
              <a:t>29</a:t>
            </a:r>
            <a:endParaRPr lang="ru-RU">
              <a:latin typeface="Arial" charset="0"/>
            </a:endParaRPr>
          </a:p>
        </p:txBody>
      </p:sp>
      <p:sp>
        <p:nvSpPr>
          <p:cNvPr id="30755" name="Oval 128"/>
          <p:cNvSpPr>
            <a:spLocks noChangeArrowheads="1"/>
          </p:cNvSpPr>
          <p:nvPr/>
        </p:nvSpPr>
        <p:spPr bwMode="auto">
          <a:xfrm>
            <a:off x="4500563" y="3857625"/>
            <a:ext cx="660400" cy="536575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uk-UA" sz="1400">
                <a:latin typeface="Calibri" pitchFamily="34" charset="0"/>
              </a:rPr>
              <a:t>135</a:t>
            </a:r>
            <a:endParaRPr lang="ru-RU">
              <a:latin typeface="Arial" charset="0"/>
            </a:endParaRPr>
          </a:p>
        </p:txBody>
      </p:sp>
      <p:pic>
        <p:nvPicPr>
          <p:cNvPr id="30756" name="Picture 12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3643313"/>
            <a:ext cx="17430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Заголовок 28"/>
          <p:cNvSpPr>
            <a:spLocks noGrp="1"/>
          </p:cNvSpPr>
          <p:nvPr>
            <p:ph type="ctrTitle" idx="4294967295"/>
          </p:nvPr>
        </p:nvSpPr>
        <p:spPr>
          <a:xfrm>
            <a:off x="642938" y="428625"/>
            <a:ext cx="7772400" cy="1470025"/>
          </a:xfrm>
        </p:spPr>
        <p:txBody>
          <a:bodyPr anchor="ctr"/>
          <a:lstStyle/>
          <a:p>
            <a:pPr eaLnBrk="1" hangingPunct="1">
              <a:defRPr/>
            </a:pPr>
            <a:r>
              <a:rPr lang="uk-UA" sz="28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Розв’язавши  рівняння, ситий Буратіно із п’ятьма золотими монетами продовжив свою подорож.</a:t>
            </a:r>
            <a:r>
              <a:rPr lang="ru-RU" sz="28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28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2800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7" name="Rectangle 48"/>
          <p:cNvSpPr>
            <a:spLocks noChangeArrowheads="1"/>
          </p:cNvSpPr>
          <p:nvPr/>
        </p:nvSpPr>
        <p:spPr bwMode="auto">
          <a:xfrm>
            <a:off x="571500" y="1785938"/>
            <a:ext cx="3714750" cy="23574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uk-UA" sz="2400">
                <a:latin typeface="Times New Roman" pitchFamily="18" charset="0"/>
                <a:cs typeface="Times New Roman" pitchFamily="18" charset="0"/>
              </a:rPr>
              <a:t>Мальвіна зрізала 16 троянд. Із декількох троянд вона склала букет, після чого в неї залишилось 5 троянд. Скільки троянд у букеті?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8" name="Picture 4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63" y="1736725"/>
            <a:ext cx="2789237" cy="312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Прямоугольник 37"/>
          <p:cNvSpPr>
            <a:spLocks noChangeArrowheads="1"/>
          </p:cNvSpPr>
          <p:nvPr/>
        </p:nvSpPr>
        <p:spPr bwMode="auto">
          <a:xfrm>
            <a:off x="1857375" y="4500563"/>
            <a:ext cx="58578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У зошитах записуємо:   </a:t>
            </a:r>
          </a:p>
          <a:p>
            <a:pPr algn="just"/>
            <a:r>
              <a:rPr lang="uk-UA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Зрізала – 16 троянд;</a:t>
            </a:r>
            <a:endParaRPr lang="ru-RU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uk-UA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Склала букет – </a:t>
            </a:r>
            <a:r>
              <a:rPr lang="uk-UA" b="1" i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троянд;</a:t>
            </a:r>
            <a:endParaRPr lang="ru-RU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uk-UA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Залишилось – 5 троянд.</a:t>
            </a:r>
            <a:endParaRPr lang="ru-RU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uk-UA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Учні складають и розв’язують рівняння:  16 – х = 5;</a:t>
            </a:r>
            <a:endParaRPr lang="ru-RU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uk-UA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х = 11.</a:t>
            </a:r>
            <a:endParaRPr lang="ru-RU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uk-UA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Відповідь: 11 троянд.</a:t>
            </a:r>
            <a:endParaRPr lang="ru-RU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472488" cy="725487"/>
          </a:xfrm>
        </p:spPr>
        <p:txBody>
          <a:bodyPr anchor="ctr"/>
          <a:lstStyle/>
          <a:p>
            <a:pPr eaLnBrk="1" hangingPunct="1"/>
            <a:r>
              <a:rPr lang="uk-UA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Самостійна робота</a:t>
            </a:r>
            <a:endParaRPr lang="ru-RU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4000500" y="1785938"/>
            <a:ext cx="1857375" cy="2071687"/>
          </a:xfrm>
          <a:prstGeom prst="rect">
            <a:avLst/>
          </a:prstGeom>
          <a:solidFill>
            <a:srgbClr val="C00000">
              <a:alpha val="901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uk-UA" sz="1600">
                <a:latin typeface="Calibri" pitchFamily="34" charset="0"/>
              </a:rPr>
              <a:t>1. х - 18 = 36;</a:t>
            </a:r>
          </a:p>
          <a:p>
            <a:pPr>
              <a:spcAft>
                <a:spcPts val="1000"/>
              </a:spcAft>
            </a:pPr>
            <a:endParaRPr lang="uk-UA" sz="1600">
              <a:latin typeface="Calibri" pitchFamily="34" charset="0"/>
            </a:endParaRPr>
          </a:p>
          <a:p>
            <a:pPr>
              <a:spcAft>
                <a:spcPts val="1000"/>
              </a:spcAft>
            </a:pPr>
            <a:r>
              <a:rPr lang="uk-UA" sz="1600">
                <a:latin typeface="Calibri" pitchFamily="34" charset="0"/>
              </a:rPr>
              <a:t>2. 50 – у = 8;</a:t>
            </a:r>
          </a:p>
          <a:p>
            <a:pPr>
              <a:spcAft>
                <a:spcPts val="1000"/>
              </a:spcAft>
            </a:pPr>
            <a:endParaRPr lang="uk-UA" sz="1600">
              <a:latin typeface="Calibri" pitchFamily="34" charset="0"/>
            </a:endParaRPr>
          </a:p>
          <a:p>
            <a:pPr>
              <a:spcAft>
                <a:spcPts val="1000"/>
              </a:spcAft>
            </a:pPr>
            <a:r>
              <a:rPr lang="uk-UA" sz="1600">
                <a:latin typeface="Calibri" pitchFamily="34" charset="0"/>
              </a:rPr>
              <a:t>3. 21 + с = 40;</a:t>
            </a:r>
            <a:endParaRPr lang="uk-UA" sz="160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endParaRPr lang="uk-UA" sz="160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r>
              <a:rPr lang="uk-UA" sz="160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ru-RU">
              <a:latin typeface="Arial" charset="0"/>
            </a:endParaRP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6786563" y="1785938"/>
            <a:ext cx="2000250" cy="2071687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uk-UA" sz="1600">
                <a:latin typeface="Calibri" pitchFamily="34" charset="0"/>
              </a:rPr>
              <a:t>1. 1056 – с = 958;</a:t>
            </a:r>
            <a:endParaRPr lang="uk-UA" sz="1600"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endParaRPr lang="uk-UA" sz="1600"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r>
              <a:rPr lang="uk-UA" sz="1600">
                <a:latin typeface="Calibri" pitchFamily="34" charset="0"/>
              </a:rPr>
              <a:t>2. 896 + у = 2031;</a:t>
            </a:r>
            <a:endParaRPr lang="uk-UA" sz="1600"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endParaRPr lang="uk-UA" sz="1600"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r>
              <a:rPr lang="uk-UA" sz="1600">
                <a:latin typeface="Calibri" pitchFamily="34" charset="0"/>
              </a:rPr>
              <a:t>3. х – 7908 = 5316.</a:t>
            </a:r>
            <a:endParaRPr lang="uk-UA" sz="160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endParaRPr lang="uk-UA" sz="160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r>
              <a:rPr lang="uk-UA" sz="160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ru-RU">
              <a:latin typeface="Arial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500063" y="1785938"/>
            <a:ext cx="2714625" cy="2000250"/>
          </a:xfrm>
          <a:prstGeom prst="rec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uk-UA" sz="1600">
                <a:latin typeface="Calibri" pitchFamily="34" charset="0"/>
              </a:rPr>
              <a:t>1. 8у + у = 63;</a:t>
            </a:r>
            <a:endParaRPr lang="uk-UA" sz="1600"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endParaRPr lang="uk-UA" sz="1600"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r>
              <a:rPr lang="uk-UA" sz="1600">
                <a:latin typeface="Calibri" pitchFamily="34" charset="0"/>
              </a:rPr>
              <a:t>2. (291 + к) – 486 = 1039;</a:t>
            </a:r>
            <a:endParaRPr lang="uk-UA" sz="1600"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endParaRPr lang="uk-UA" sz="1600"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r>
              <a:rPr lang="uk-UA" sz="1600">
                <a:latin typeface="Calibri" pitchFamily="34" charset="0"/>
              </a:rPr>
              <a:t>3. 2037 – (у – 315) = 689.</a:t>
            </a:r>
            <a:endParaRPr lang="uk-UA" sz="160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endParaRPr lang="uk-UA" sz="160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r>
              <a:rPr lang="uk-UA" sz="160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ru-RU">
              <a:latin typeface="Arial" charset="0"/>
            </a:endParaRPr>
          </a:p>
        </p:txBody>
      </p:sp>
      <p:pic>
        <p:nvPicPr>
          <p:cNvPr id="32774" name="Picture 7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13" y="0"/>
            <a:ext cx="133826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5" name="Picture 4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50" y="3929063"/>
            <a:ext cx="165735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Содержимое 2"/>
          <p:cNvSpPr>
            <a:spLocks noGrp="1"/>
          </p:cNvSpPr>
          <p:nvPr>
            <p:ph idx="4294967295"/>
          </p:nvPr>
        </p:nvSpPr>
        <p:spPr>
          <a:xfrm>
            <a:off x="357188" y="285750"/>
            <a:ext cx="8115300" cy="1071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sz="240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Розв’яжіть їх за допомогою рівнянь і допоможете Буратіно отримати золотий ключик.</a:t>
            </a:r>
            <a:endParaRPr lang="ru-RU" sz="2400" smtClean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1000125" y="3786188"/>
            <a:ext cx="3124200" cy="18526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uk-UA" sz="1400"/>
              <a:t>На болоті жили 48 жабенят. Після того, як декілька з них перетворилися на жабенят- мандрівниць і відлетіли у далекі краї, на болоті залишилось 29 жабенят. Скільки жабенят відлетіли у далекі краї?</a:t>
            </a:r>
            <a:endParaRPr lang="ru-RU">
              <a:latin typeface="Arial" charset="0"/>
            </a:endParaRPr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4857750" y="1714500"/>
            <a:ext cx="3124200" cy="1395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uk-UA" sz="1400"/>
              <a:t>Черепаха Тортіла задумала число. Якщо від цього числа відняти 47, то вийде 68. Яке число задумала черепаха</a:t>
            </a:r>
            <a:r>
              <a:rPr lang="uk-UA" sz="1600"/>
              <a:t> </a:t>
            </a:r>
            <a:r>
              <a:rPr lang="uk-UA" sz="1400"/>
              <a:t>Тортіла?</a:t>
            </a:r>
            <a:endParaRPr lang="ru-RU">
              <a:latin typeface="Arial" charset="0"/>
            </a:endParaRPr>
          </a:p>
        </p:txBody>
      </p:sp>
      <p:pic>
        <p:nvPicPr>
          <p:cNvPr id="33797" name="Picture 7"/>
          <p:cNvPicPr>
            <a:picLocks noChangeAspect="1" noChangeArrowheads="1"/>
          </p:cNvPicPr>
          <p:nvPr/>
        </p:nvPicPr>
        <p:blipFill>
          <a:blip r:embed="rId2">
            <a:lum bright="12000"/>
          </a:blip>
          <a:srcRect/>
          <a:stretch>
            <a:fillRect/>
          </a:stretch>
        </p:blipFill>
        <p:spPr bwMode="auto">
          <a:xfrm>
            <a:off x="857250" y="1143000"/>
            <a:ext cx="2919413" cy="235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5715000" y="4857750"/>
            <a:ext cx="297180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Содержимое 2"/>
          <p:cNvSpPr>
            <a:spLocks noGrp="1"/>
          </p:cNvSpPr>
          <p:nvPr>
            <p:ph idx="4294967295"/>
          </p:nvPr>
        </p:nvSpPr>
        <p:spPr>
          <a:xfrm>
            <a:off x="428625" y="285750"/>
            <a:ext cx="8286750" cy="178593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Підсумок. Корекційна хвилинка. 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Читаю вислів: “Яка радість особливо велика? Коли вдається досягти бажаного!” </a:t>
            </a:r>
          </a:p>
          <a:p>
            <a:pPr algn="ctr" eaLnBrk="1" hangingPunct="1">
              <a:buFontTx/>
              <a:buNone/>
            </a:pP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Фалес Мілетський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9" name="TextBox 3"/>
          <p:cNvSpPr txBox="1">
            <a:spLocks noChangeArrowheads="1"/>
          </p:cNvSpPr>
          <p:nvPr/>
        </p:nvSpPr>
        <p:spPr bwMode="auto">
          <a:xfrm>
            <a:off x="500063" y="2071688"/>
            <a:ext cx="7500937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b="1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>
                <a:latin typeface="Times New Roman" pitchFamily="18" charset="0"/>
                <a:cs typeface="Times New Roman" pitchFamily="18" charset="0"/>
              </a:rPr>
              <a:t>Ми досягли бажаного і я бачу радість на ваших обличчях ( на партах  - картки, учні   домальовують обличчя і демонструють свій настрій).</a:t>
            </a:r>
            <a:endParaRPr lang="uk-UA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820" name="Picture 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88" y="3000375"/>
            <a:ext cx="3236912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Oval 26"/>
          <p:cNvSpPr>
            <a:spLocks noChangeArrowheads="1"/>
          </p:cNvSpPr>
          <p:nvPr/>
        </p:nvSpPr>
        <p:spPr bwMode="auto">
          <a:xfrm>
            <a:off x="900113" y="3829050"/>
            <a:ext cx="114300" cy="114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Arial" charset="0"/>
            </a:endParaRPr>
          </a:p>
        </p:txBody>
      </p:sp>
      <p:sp>
        <p:nvSpPr>
          <p:cNvPr id="34822" name="Oval 27"/>
          <p:cNvSpPr>
            <a:spLocks noChangeArrowheads="1"/>
          </p:cNvSpPr>
          <p:nvPr/>
        </p:nvSpPr>
        <p:spPr bwMode="auto">
          <a:xfrm>
            <a:off x="1243013" y="3829050"/>
            <a:ext cx="114300" cy="114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Arial" charset="0"/>
            </a:endParaRPr>
          </a:p>
        </p:txBody>
      </p:sp>
      <p:sp>
        <p:nvSpPr>
          <p:cNvPr id="34823" name="Line 28"/>
          <p:cNvSpPr>
            <a:spLocks noChangeShapeType="1"/>
          </p:cNvSpPr>
          <p:nvPr/>
        </p:nvSpPr>
        <p:spPr bwMode="auto">
          <a:xfrm>
            <a:off x="1128713" y="4057650"/>
            <a:ext cx="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24" name="Oval 29"/>
          <p:cNvSpPr>
            <a:spLocks noChangeArrowheads="1"/>
          </p:cNvSpPr>
          <p:nvPr/>
        </p:nvSpPr>
        <p:spPr bwMode="auto">
          <a:xfrm>
            <a:off x="1700213" y="4216400"/>
            <a:ext cx="6858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Arial" charset="0"/>
            </a:endParaRPr>
          </a:p>
        </p:txBody>
      </p:sp>
      <p:sp>
        <p:nvSpPr>
          <p:cNvPr id="34825" name="Oval 30"/>
          <p:cNvSpPr>
            <a:spLocks noChangeArrowheads="1"/>
          </p:cNvSpPr>
          <p:nvPr/>
        </p:nvSpPr>
        <p:spPr bwMode="auto">
          <a:xfrm>
            <a:off x="2157413" y="4330700"/>
            <a:ext cx="114300" cy="114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Arial" charset="0"/>
            </a:endParaRPr>
          </a:p>
        </p:txBody>
      </p:sp>
      <p:sp>
        <p:nvSpPr>
          <p:cNvPr id="34826" name="Oval 31"/>
          <p:cNvSpPr>
            <a:spLocks noChangeArrowheads="1"/>
          </p:cNvSpPr>
          <p:nvPr/>
        </p:nvSpPr>
        <p:spPr bwMode="auto">
          <a:xfrm>
            <a:off x="1814513" y="4330700"/>
            <a:ext cx="114300" cy="114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Arial" charset="0"/>
            </a:endParaRPr>
          </a:p>
        </p:txBody>
      </p:sp>
      <p:sp>
        <p:nvSpPr>
          <p:cNvPr id="34827" name="Arc 32"/>
          <p:cNvSpPr>
            <a:spLocks/>
          </p:cNvSpPr>
          <p:nvPr/>
        </p:nvSpPr>
        <p:spPr bwMode="auto">
          <a:xfrm rot="1936539" flipV="1">
            <a:off x="1928813" y="4559300"/>
            <a:ext cx="228600" cy="228600"/>
          </a:xfrm>
          <a:custGeom>
            <a:avLst/>
            <a:gdLst>
              <a:gd name="T0" fmla="*/ 0 w 21600"/>
              <a:gd name="T1" fmla="*/ 0 h 24571"/>
              <a:gd name="T2" fmla="*/ 2396384 w 21600"/>
              <a:gd name="T3" fmla="*/ 2126814 h 24571"/>
              <a:gd name="T4" fmla="*/ 0 w 21600"/>
              <a:gd name="T5" fmla="*/ 1869652 h 24571"/>
              <a:gd name="T6" fmla="*/ 0 60000 65536"/>
              <a:gd name="T7" fmla="*/ 0 60000 65536"/>
              <a:gd name="T8" fmla="*/ 0 60000 65536"/>
              <a:gd name="T9" fmla="*/ 0 w 21600"/>
              <a:gd name="T10" fmla="*/ 0 h 24571"/>
              <a:gd name="T11" fmla="*/ 21600 w 21600"/>
              <a:gd name="T12" fmla="*/ 24571 h 245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571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593"/>
                  <a:pt x="21531" y="23586"/>
                  <a:pt x="21394" y="24570"/>
                </a:cubicBezTo>
              </a:path>
              <a:path w="21600" h="24571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593"/>
                  <a:pt x="21531" y="23586"/>
                  <a:pt x="21394" y="2457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28" name="Line 33"/>
          <p:cNvSpPr>
            <a:spLocks noChangeShapeType="1"/>
          </p:cNvSpPr>
          <p:nvPr/>
        </p:nvSpPr>
        <p:spPr bwMode="auto">
          <a:xfrm>
            <a:off x="1471613" y="4057650"/>
            <a:ext cx="34290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4829" name="Line 34"/>
          <p:cNvSpPr>
            <a:spLocks noChangeShapeType="1"/>
          </p:cNvSpPr>
          <p:nvPr/>
        </p:nvSpPr>
        <p:spPr bwMode="auto">
          <a:xfrm>
            <a:off x="1471613" y="4057650"/>
            <a:ext cx="137160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4830" name="Oval 36"/>
          <p:cNvSpPr>
            <a:spLocks noChangeArrowheads="1"/>
          </p:cNvSpPr>
          <p:nvPr/>
        </p:nvSpPr>
        <p:spPr bwMode="auto">
          <a:xfrm>
            <a:off x="3871913" y="4216400"/>
            <a:ext cx="6858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Arial" charset="0"/>
            </a:endParaRPr>
          </a:p>
        </p:txBody>
      </p:sp>
      <p:sp>
        <p:nvSpPr>
          <p:cNvPr id="34831" name="Oval 37"/>
          <p:cNvSpPr>
            <a:spLocks noChangeArrowheads="1"/>
          </p:cNvSpPr>
          <p:nvPr/>
        </p:nvSpPr>
        <p:spPr bwMode="auto">
          <a:xfrm>
            <a:off x="4329113" y="4330700"/>
            <a:ext cx="114300" cy="114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Arial" charset="0"/>
            </a:endParaRPr>
          </a:p>
        </p:txBody>
      </p:sp>
      <p:sp>
        <p:nvSpPr>
          <p:cNvPr id="34832" name="Oval 38"/>
          <p:cNvSpPr>
            <a:spLocks noChangeArrowheads="1"/>
          </p:cNvSpPr>
          <p:nvPr/>
        </p:nvSpPr>
        <p:spPr bwMode="auto">
          <a:xfrm>
            <a:off x="785813" y="3714750"/>
            <a:ext cx="685800" cy="685800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Arial" charset="0"/>
            </a:endParaRPr>
          </a:p>
        </p:txBody>
      </p:sp>
      <p:sp>
        <p:nvSpPr>
          <p:cNvPr id="34833" name="Oval 39"/>
          <p:cNvSpPr>
            <a:spLocks noChangeArrowheads="1"/>
          </p:cNvSpPr>
          <p:nvPr/>
        </p:nvSpPr>
        <p:spPr bwMode="auto">
          <a:xfrm>
            <a:off x="2728913" y="4216400"/>
            <a:ext cx="6858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Arial" charset="0"/>
            </a:endParaRPr>
          </a:p>
        </p:txBody>
      </p:sp>
      <p:sp>
        <p:nvSpPr>
          <p:cNvPr id="34834" name="Oval 40"/>
          <p:cNvSpPr>
            <a:spLocks noChangeArrowheads="1"/>
          </p:cNvSpPr>
          <p:nvPr/>
        </p:nvSpPr>
        <p:spPr bwMode="auto">
          <a:xfrm>
            <a:off x="3186113" y="4330700"/>
            <a:ext cx="114300" cy="114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Arial" charset="0"/>
            </a:endParaRPr>
          </a:p>
        </p:txBody>
      </p:sp>
      <p:sp>
        <p:nvSpPr>
          <p:cNvPr id="34835" name="Oval 41"/>
          <p:cNvSpPr>
            <a:spLocks noChangeArrowheads="1"/>
          </p:cNvSpPr>
          <p:nvPr/>
        </p:nvSpPr>
        <p:spPr bwMode="auto">
          <a:xfrm>
            <a:off x="2843213" y="4330700"/>
            <a:ext cx="114300" cy="114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Arial" charset="0"/>
            </a:endParaRPr>
          </a:p>
        </p:txBody>
      </p:sp>
      <p:sp>
        <p:nvSpPr>
          <p:cNvPr id="34836" name="Arc 42"/>
          <p:cNvSpPr>
            <a:spLocks/>
          </p:cNvSpPr>
          <p:nvPr/>
        </p:nvSpPr>
        <p:spPr bwMode="auto">
          <a:xfrm rot="12431763" flipV="1">
            <a:off x="2955925" y="4683125"/>
            <a:ext cx="269875" cy="228600"/>
          </a:xfrm>
          <a:custGeom>
            <a:avLst/>
            <a:gdLst>
              <a:gd name="T0" fmla="*/ 0 w 25555"/>
              <a:gd name="T1" fmla="*/ 31595 h 24571"/>
              <a:gd name="T2" fmla="*/ 2827167 w 25555"/>
              <a:gd name="T3" fmla="*/ 2126814 h 24571"/>
              <a:gd name="T4" fmla="*/ 441083 w 25555"/>
              <a:gd name="T5" fmla="*/ 1869652 h 24571"/>
              <a:gd name="T6" fmla="*/ 0 60000 65536"/>
              <a:gd name="T7" fmla="*/ 0 60000 65536"/>
              <a:gd name="T8" fmla="*/ 0 60000 65536"/>
              <a:gd name="T9" fmla="*/ 0 w 25555"/>
              <a:gd name="T10" fmla="*/ 0 h 24571"/>
              <a:gd name="T11" fmla="*/ 25555 w 25555"/>
              <a:gd name="T12" fmla="*/ 24571 h 245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555" h="24571" fill="none" extrusionOk="0">
                <a:moveTo>
                  <a:pt x="0" y="365"/>
                </a:moveTo>
                <a:cubicBezTo>
                  <a:pt x="1304" y="122"/>
                  <a:pt x="2628" y="-1"/>
                  <a:pt x="3955" y="0"/>
                </a:cubicBezTo>
                <a:cubicBezTo>
                  <a:pt x="15884" y="0"/>
                  <a:pt x="25555" y="9670"/>
                  <a:pt x="25555" y="21600"/>
                </a:cubicBezTo>
                <a:cubicBezTo>
                  <a:pt x="25555" y="22593"/>
                  <a:pt x="25486" y="23586"/>
                  <a:pt x="25349" y="24570"/>
                </a:cubicBezTo>
              </a:path>
              <a:path w="25555" h="24571" stroke="0" extrusionOk="0">
                <a:moveTo>
                  <a:pt x="0" y="365"/>
                </a:moveTo>
                <a:cubicBezTo>
                  <a:pt x="1304" y="122"/>
                  <a:pt x="2628" y="-1"/>
                  <a:pt x="3955" y="0"/>
                </a:cubicBezTo>
                <a:cubicBezTo>
                  <a:pt x="15884" y="0"/>
                  <a:pt x="25555" y="9670"/>
                  <a:pt x="25555" y="21600"/>
                </a:cubicBezTo>
                <a:cubicBezTo>
                  <a:pt x="25555" y="22593"/>
                  <a:pt x="25486" y="23586"/>
                  <a:pt x="25349" y="24570"/>
                </a:cubicBezTo>
                <a:lnTo>
                  <a:pt x="3955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37" name="Line 43"/>
          <p:cNvSpPr>
            <a:spLocks noChangeShapeType="1"/>
          </p:cNvSpPr>
          <p:nvPr/>
        </p:nvSpPr>
        <p:spPr bwMode="auto">
          <a:xfrm>
            <a:off x="1471613" y="4057650"/>
            <a:ext cx="251460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4838" name="Oval 44"/>
          <p:cNvSpPr>
            <a:spLocks noChangeArrowheads="1"/>
          </p:cNvSpPr>
          <p:nvPr/>
        </p:nvSpPr>
        <p:spPr bwMode="auto">
          <a:xfrm>
            <a:off x="3986213" y="4330700"/>
            <a:ext cx="114300" cy="114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Arial" charset="0"/>
            </a:endParaRPr>
          </a:p>
        </p:txBody>
      </p:sp>
      <p:sp>
        <p:nvSpPr>
          <p:cNvPr id="34839" name="Line 45"/>
          <p:cNvSpPr>
            <a:spLocks noChangeShapeType="1"/>
          </p:cNvSpPr>
          <p:nvPr/>
        </p:nvSpPr>
        <p:spPr bwMode="auto">
          <a:xfrm>
            <a:off x="4214813" y="4445000"/>
            <a:ext cx="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40" name="Line 46"/>
          <p:cNvSpPr>
            <a:spLocks noChangeShapeType="1"/>
          </p:cNvSpPr>
          <p:nvPr/>
        </p:nvSpPr>
        <p:spPr bwMode="auto">
          <a:xfrm>
            <a:off x="3071813" y="4445000"/>
            <a:ext cx="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41" name="Line 47"/>
          <p:cNvSpPr>
            <a:spLocks noChangeShapeType="1"/>
          </p:cNvSpPr>
          <p:nvPr/>
        </p:nvSpPr>
        <p:spPr bwMode="auto">
          <a:xfrm>
            <a:off x="2043113" y="4445000"/>
            <a:ext cx="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42" name="Line 48"/>
          <p:cNvSpPr>
            <a:spLocks noChangeShapeType="1"/>
          </p:cNvSpPr>
          <p:nvPr/>
        </p:nvSpPr>
        <p:spPr bwMode="auto">
          <a:xfrm>
            <a:off x="4100513" y="4673600"/>
            <a:ext cx="22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43" name="Oval 49"/>
          <p:cNvSpPr>
            <a:spLocks noChangeArrowheads="1"/>
          </p:cNvSpPr>
          <p:nvPr/>
        </p:nvSpPr>
        <p:spPr bwMode="auto">
          <a:xfrm>
            <a:off x="900113" y="3829050"/>
            <a:ext cx="114300" cy="114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Arial" charset="0"/>
            </a:endParaRPr>
          </a:p>
        </p:txBody>
      </p:sp>
      <p:sp>
        <p:nvSpPr>
          <p:cNvPr id="34844" name="Oval 50"/>
          <p:cNvSpPr>
            <a:spLocks noChangeArrowheads="1"/>
          </p:cNvSpPr>
          <p:nvPr/>
        </p:nvSpPr>
        <p:spPr bwMode="auto">
          <a:xfrm>
            <a:off x="1243013" y="3829050"/>
            <a:ext cx="114300" cy="114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Arial" charset="0"/>
            </a:endParaRPr>
          </a:p>
        </p:txBody>
      </p:sp>
      <p:sp>
        <p:nvSpPr>
          <p:cNvPr id="34845" name="Line 51"/>
          <p:cNvSpPr>
            <a:spLocks noChangeShapeType="1"/>
          </p:cNvSpPr>
          <p:nvPr/>
        </p:nvSpPr>
        <p:spPr bwMode="auto">
          <a:xfrm>
            <a:off x="1128713" y="4057650"/>
            <a:ext cx="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46" name="TextBox 55"/>
          <p:cNvSpPr txBox="1">
            <a:spLocks noChangeArrowheads="1"/>
          </p:cNvSpPr>
          <p:nvPr/>
        </p:nvSpPr>
        <p:spPr bwMode="auto">
          <a:xfrm>
            <a:off x="428625" y="4429125"/>
            <a:ext cx="5000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Arial" charset="0"/>
              </a:rPr>
              <a:t>                              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uk-UA" sz="160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або</a:t>
            </a:r>
            <a:endParaRPr lang="ru-RU" sz="16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1071</TotalTime>
  <Words>480</Words>
  <Application>Microsoft Office PowerPoint</Application>
  <PresentationFormat>Экран (4:3)</PresentationFormat>
  <Paragraphs>200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25" baseType="lpstr">
      <vt:lpstr>Comic Sans MS</vt:lpstr>
      <vt:lpstr>Arial</vt:lpstr>
      <vt:lpstr>Calibri</vt:lpstr>
      <vt:lpstr>Algerian</vt:lpstr>
      <vt:lpstr>Castellar</vt:lpstr>
      <vt:lpstr>Times New Roman</vt:lpstr>
      <vt:lpstr>Wingdings</vt:lpstr>
      <vt:lpstr>Centaur</vt:lpstr>
      <vt:lpstr>Century</vt:lpstr>
      <vt:lpstr>Century Schoolbook</vt:lpstr>
      <vt:lpstr>Candara</vt:lpstr>
      <vt:lpstr>Georgia</vt:lpstr>
      <vt:lpstr>Gentium Book Basic</vt:lpstr>
      <vt:lpstr>Symbol</vt:lpstr>
      <vt:lpstr>Franklin Gothic Book</vt:lpstr>
      <vt:lpstr>Wingdings 2</vt:lpstr>
      <vt:lpstr>Corbel</vt:lpstr>
      <vt:lpstr>Пастель</vt:lpstr>
      <vt:lpstr>Microsoft Equation 3.0</vt:lpstr>
      <vt:lpstr>   Рівняння 5 клас  Усний рахунок ( повторення таблиці множення, розвиток уваги).           Кожний учень отримує картку: </vt:lpstr>
      <vt:lpstr>  1) Х + 45 = 90;        2) 61 – У = 32; 3) К – 76 = 104; 4) 3Х + 5Х = 48;     5)(Х + 96) – 47 = 184. </vt:lpstr>
      <vt:lpstr>Розв’язавши  рівняння, ситий Буратіно із п’ятьма золотими монетами продовжив свою подорож. </vt:lpstr>
      <vt:lpstr>Самостійна робота</vt:lpstr>
      <vt:lpstr>Слайд 5</vt:lpstr>
      <vt:lpstr>Слайд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Актуалізація навчальної діяльності учнів на уроках математики</dc:title>
  <dc:creator>UserXP</dc:creator>
  <cp:lastModifiedBy>User</cp:lastModifiedBy>
  <cp:revision>33</cp:revision>
  <dcterms:created xsi:type="dcterms:W3CDTF">2010-09-18T17:26:50Z</dcterms:created>
  <dcterms:modified xsi:type="dcterms:W3CDTF">2015-11-14T15:43:07Z</dcterms:modified>
</cp:coreProperties>
</file>